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14" r:id="rId2"/>
  </p:sldMasterIdLst>
  <p:notesMasterIdLst>
    <p:notesMasterId r:id="rId13"/>
  </p:notesMasterIdLst>
  <p:sldIdLst>
    <p:sldId id="260" r:id="rId3"/>
    <p:sldId id="263" r:id="rId4"/>
    <p:sldId id="257" r:id="rId5"/>
    <p:sldId id="264" r:id="rId6"/>
    <p:sldId id="265" r:id="rId7"/>
    <p:sldId id="258" r:id="rId8"/>
    <p:sldId id="266" r:id="rId9"/>
    <p:sldId id="259" r:id="rId10"/>
    <p:sldId id="261" r:id="rId11"/>
    <p:sldId id="262"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B1E9DFD-CEEE-4524-A1D6-7249B6D8E08A}">
          <p14:sldIdLst>
            <p14:sldId id="260"/>
            <p14:sldId id="263"/>
            <p14:sldId id="257"/>
            <p14:sldId id="264"/>
            <p14:sldId id="265"/>
            <p14:sldId id="258"/>
            <p14:sldId id="266"/>
            <p14:sldId id="259"/>
            <p14:sldId id="261"/>
            <p14:sldId id="26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343" autoAdjust="0"/>
  </p:normalViewPr>
  <p:slideViewPr>
    <p:cSldViewPr snapToGrid="0">
      <p:cViewPr varScale="1">
        <p:scale>
          <a:sx n="85" d="100"/>
          <a:sy n="85" d="100"/>
        </p:scale>
        <p:origin x="60"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62F13B-E0B1-4D95-8E75-7A76A697A9DE}" type="datetimeFigureOut">
              <a:rPr lang="en-US" smtClean="0"/>
              <a:t>4/17/2020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C3B041-738E-4D7B-8428-B83A53788C10}" type="slidenum">
              <a:rPr lang="en-US" smtClean="0"/>
              <a:t>‹#›</a:t>
            </a:fld>
            <a:endParaRPr lang="en-US"/>
          </a:p>
        </p:txBody>
      </p:sp>
    </p:spTree>
    <p:extLst>
      <p:ext uri="{BB962C8B-B14F-4D97-AF65-F5344CB8AC3E}">
        <p14:creationId xmlns:p14="http://schemas.microsoft.com/office/powerpoint/2010/main" val="1593667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DC3B041-738E-4D7B-8428-B83A53788C10}" type="slidenum">
              <a:rPr lang="en-US" smtClean="0"/>
              <a:t>2</a:t>
            </a:fld>
            <a:endParaRPr lang="en-US"/>
          </a:p>
        </p:txBody>
      </p:sp>
    </p:spTree>
    <p:extLst>
      <p:ext uri="{BB962C8B-B14F-4D97-AF65-F5344CB8AC3E}">
        <p14:creationId xmlns:p14="http://schemas.microsoft.com/office/powerpoint/2010/main" val="4089827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 </a:t>
            </a:r>
            <a:endParaRPr lang="en-US" dirty="0"/>
          </a:p>
        </p:txBody>
      </p:sp>
      <p:sp>
        <p:nvSpPr>
          <p:cNvPr id="4" name="Slide Number Placeholder 3"/>
          <p:cNvSpPr>
            <a:spLocks noGrp="1"/>
          </p:cNvSpPr>
          <p:nvPr>
            <p:ph type="sldNum" sz="quarter" idx="10"/>
          </p:nvPr>
        </p:nvSpPr>
        <p:spPr/>
        <p:txBody>
          <a:bodyPr/>
          <a:lstStyle/>
          <a:p>
            <a:fld id="{ADC3B041-738E-4D7B-8428-B83A53788C10}" type="slidenum">
              <a:rPr lang="en-US" smtClean="0"/>
              <a:t>3</a:t>
            </a:fld>
            <a:endParaRPr lang="en-US"/>
          </a:p>
        </p:txBody>
      </p:sp>
    </p:spTree>
    <p:extLst>
      <p:ext uri="{BB962C8B-B14F-4D97-AF65-F5344CB8AC3E}">
        <p14:creationId xmlns:p14="http://schemas.microsoft.com/office/powerpoint/2010/main" val="3812210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Times New Roman" panose="02020603050405020304" pitchFamily="18" charset="0"/>
              <a:ea typeface="+mn-ea"/>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DC3B041-738E-4D7B-8428-B83A53788C10}" type="slidenum">
              <a:rPr lang="en-US" smtClean="0"/>
              <a:t>4</a:t>
            </a:fld>
            <a:endParaRPr lang="en-US"/>
          </a:p>
        </p:txBody>
      </p:sp>
    </p:spTree>
    <p:extLst>
      <p:ext uri="{BB962C8B-B14F-4D97-AF65-F5344CB8AC3E}">
        <p14:creationId xmlns:p14="http://schemas.microsoft.com/office/powerpoint/2010/main" val="3957708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a:t>
            </a:r>
          </a:p>
        </p:txBody>
      </p:sp>
      <p:sp>
        <p:nvSpPr>
          <p:cNvPr id="4" name="Slide Number Placeholder 3"/>
          <p:cNvSpPr>
            <a:spLocks noGrp="1"/>
          </p:cNvSpPr>
          <p:nvPr>
            <p:ph type="sldNum" sz="quarter" idx="10"/>
          </p:nvPr>
        </p:nvSpPr>
        <p:spPr/>
        <p:txBody>
          <a:bodyPr/>
          <a:lstStyle/>
          <a:p>
            <a:fld id="{ADC3B041-738E-4D7B-8428-B83A53788C10}" type="slidenum">
              <a:rPr lang="en-US" smtClean="0"/>
              <a:t>5</a:t>
            </a:fld>
            <a:endParaRPr lang="en-US"/>
          </a:p>
        </p:txBody>
      </p:sp>
    </p:spTree>
    <p:extLst>
      <p:ext uri="{BB962C8B-B14F-4D97-AF65-F5344CB8AC3E}">
        <p14:creationId xmlns:p14="http://schemas.microsoft.com/office/powerpoint/2010/main" val="35161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Times New Roman" panose="02020603050405020304" pitchFamily="18" charset="0"/>
              <a:ea typeface="+mn-ea"/>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DC3B041-738E-4D7B-8428-B83A53788C10}" type="slidenum">
              <a:rPr lang="en-US" smtClean="0"/>
              <a:t>6</a:t>
            </a:fld>
            <a:endParaRPr lang="en-US"/>
          </a:p>
        </p:txBody>
      </p:sp>
    </p:spTree>
    <p:extLst>
      <p:ext uri="{BB962C8B-B14F-4D97-AF65-F5344CB8AC3E}">
        <p14:creationId xmlns:p14="http://schemas.microsoft.com/office/powerpoint/2010/main" val="2736076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C3B041-738E-4D7B-8428-B83A53788C10}" type="slidenum">
              <a:rPr lang="en-US" smtClean="0"/>
              <a:t>7</a:t>
            </a:fld>
            <a:endParaRPr lang="en-US"/>
          </a:p>
        </p:txBody>
      </p:sp>
    </p:spTree>
    <p:extLst>
      <p:ext uri="{BB962C8B-B14F-4D97-AF65-F5344CB8AC3E}">
        <p14:creationId xmlns:p14="http://schemas.microsoft.com/office/powerpoint/2010/main" val="1080276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t>
            </a:r>
          </a:p>
        </p:txBody>
      </p:sp>
      <p:sp>
        <p:nvSpPr>
          <p:cNvPr id="4" name="Slide Number Placeholder 3"/>
          <p:cNvSpPr>
            <a:spLocks noGrp="1"/>
          </p:cNvSpPr>
          <p:nvPr>
            <p:ph type="sldNum" sz="quarter" idx="10"/>
          </p:nvPr>
        </p:nvSpPr>
        <p:spPr/>
        <p:txBody>
          <a:bodyPr/>
          <a:lstStyle/>
          <a:p>
            <a:fld id="{ADC3B041-738E-4D7B-8428-B83A53788C10}" type="slidenum">
              <a:rPr lang="en-US" smtClean="0"/>
              <a:t>8</a:t>
            </a:fld>
            <a:endParaRPr lang="en-US"/>
          </a:p>
        </p:txBody>
      </p:sp>
    </p:spTree>
    <p:extLst>
      <p:ext uri="{BB962C8B-B14F-4D97-AF65-F5344CB8AC3E}">
        <p14:creationId xmlns:p14="http://schemas.microsoft.com/office/powerpoint/2010/main" val="2068582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C3B041-738E-4D7B-8428-B83A53788C10}" type="slidenum">
              <a:rPr lang="en-US" smtClean="0"/>
              <a:t>9</a:t>
            </a:fld>
            <a:endParaRPr lang="en-US"/>
          </a:p>
        </p:txBody>
      </p:sp>
    </p:spTree>
    <p:extLst>
      <p:ext uri="{BB962C8B-B14F-4D97-AF65-F5344CB8AC3E}">
        <p14:creationId xmlns:p14="http://schemas.microsoft.com/office/powerpoint/2010/main" val="22827630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C9638965-1BB1-490E-A87A-360E17070A51}" type="datetimeFigureOut">
              <a:rPr lang="en-US" smtClean="0"/>
              <a:t>4/17/2020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3557737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38965-1BB1-490E-A87A-360E17070A51}"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3557635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9638965-1BB1-490E-A87A-360E17070A51}"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1363401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38965-1BB1-490E-A87A-360E17070A51}"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3011397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38965-1BB1-490E-A87A-360E17070A51}" type="datetimeFigureOut">
              <a:rPr lang="en-US" smtClean="0"/>
              <a:t>4/17/2020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3734260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38965-1BB1-490E-A87A-360E17070A51}" type="datetimeFigureOut">
              <a:rPr lang="en-US" smtClean="0"/>
              <a:t>4/17/2020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1085630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38965-1BB1-490E-A87A-360E17070A51}" type="datetimeFigureOut">
              <a:rPr lang="en-US" smtClean="0"/>
              <a:t>4/17/2020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4089628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9638965-1BB1-490E-A87A-360E17070A51}"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3980148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9638965-1BB1-490E-A87A-360E17070A51}"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3541399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9638965-1BB1-490E-A87A-360E17070A51}"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981659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C9638965-1BB1-490E-A87A-360E17070A51}"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4140964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C9638965-1BB1-490E-A87A-360E17070A51}"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18619772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9638965-1BB1-490E-A87A-360E17070A51}"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15911518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9638965-1BB1-490E-A87A-360E17070A51}" type="datetimeFigureOut">
              <a:rPr lang="en-US" smtClean="0"/>
              <a:t>4/17/2020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17317003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9638965-1BB1-490E-A87A-360E17070A51}" type="datetimeFigureOut">
              <a:rPr lang="en-US" smtClean="0"/>
              <a:t>4/17/2020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25753282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C9638965-1BB1-490E-A87A-360E17070A51}"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43300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9638965-1BB1-490E-A87A-360E17070A51}"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C5E74C8-5E06-48C1-B19B-BC4A65DCBCF2}" type="slidenum">
              <a:rPr lang="en-US" smtClean="0"/>
              <a:t>‹#›</a:t>
            </a:fld>
            <a:endParaRPr lang="en-US"/>
          </a:p>
        </p:txBody>
      </p:sp>
    </p:spTree>
    <p:extLst>
      <p:ext uri="{BB962C8B-B14F-4D97-AF65-F5344CB8AC3E}">
        <p14:creationId xmlns:p14="http://schemas.microsoft.com/office/powerpoint/2010/main" val="9606393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E5B280BC-CE16-431B-8068-E5C9E8C6B0F3}" type="datetimeFigureOut">
              <a:rPr lang="en-US" smtClean="0"/>
              <a:t>4/17/2020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42191400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5B280BC-CE16-431B-8068-E5C9E8C6B0F3}"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9617344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5B280BC-CE16-431B-8068-E5C9E8C6B0F3}"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10863672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5B280BC-CE16-431B-8068-E5C9E8C6B0F3}"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38695949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5B280BC-CE16-431B-8068-E5C9E8C6B0F3}" type="datetimeFigureOut">
              <a:rPr lang="en-US" smtClean="0"/>
              <a:t>4/17/2020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15632582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5B280BC-CE16-431B-8068-E5C9E8C6B0F3}" type="datetimeFigureOut">
              <a:rPr lang="en-US" smtClean="0"/>
              <a:t>4/17/2020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40254227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B280BC-CE16-431B-8068-E5C9E8C6B0F3}" type="datetimeFigureOut">
              <a:rPr lang="en-US" smtClean="0"/>
              <a:t>4/17/2020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40246353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5B280BC-CE16-431B-8068-E5C9E8C6B0F3}"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3504490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5B280BC-CE16-431B-8068-E5C9E8C6B0F3}"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11884123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5B280BC-CE16-431B-8068-E5C9E8C6B0F3}" type="datetimeFigureOut">
              <a:rPr lang="en-US" smtClean="0"/>
              <a:t>4/17/2020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18264753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E5B280BC-CE16-431B-8068-E5C9E8C6B0F3}"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23444305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E5B280BC-CE16-431B-8068-E5C9E8C6B0F3}"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13884870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5B280BC-CE16-431B-8068-E5C9E8C6B0F3}"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21042084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5B280BC-CE16-431B-8068-E5C9E8C6B0F3}" type="datetimeFigureOut">
              <a:rPr lang="en-US" smtClean="0"/>
              <a:t>4/17/2020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15331269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5B280BC-CE16-431B-8068-E5C9E8C6B0F3}" type="datetimeFigureOut">
              <a:rPr lang="en-US" smtClean="0"/>
              <a:t>4/17/2020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8084841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E5B280BC-CE16-431B-8068-E5C9E8C6B0F3}"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19813829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E5B280BC-CE16-431B-8068-E5C9E8C6B0F3}" type="datetimeFigureOut">
              <a:rPr lang="en-US" smtClean="0"/>
              <a:t>4/17/2020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35FFAA8-0074-4B07-BCAC-BB49E671D7D8}" type="slidenum">
              <a:rPr lang="en-US" smtClean="0"/>
              <a:t>‹#›</a:t>
            </a:fld>
            <a:endParaRPr lang="en-US"/>
          </a:p>
        </p:txBody>
      </p:sp>
    </p:spTree>
    <p:extLst>
      <p:ext uri="{BB962C8B-B14F-4D97-AF65-F5344CB8AC3E}">
        <p14:creationId xmlns:p14="http://schemas.microsoft.com/office/powerpoint/2010/main" val="2898511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jpe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9638965-1BB1-490E-A87A-360E17070A51}" type="datetimeFigureOut">
              <a:rPr lang="en-US" smtClean="0"/>
              <a:t>4/17/2020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C5E74C8-5E06-48C1-B19B-BC4A65DCBCF2}" type="slidenum">
              <a:rPr lang="en-US" smtClean="0"/>
              <a:t>‹#›</a:t>
            </a:fld>
            <a:endParaRPr lang="en-US"/>
          </a:p>
        </p:txBody>
      </p:sp>
    </p:spTree>
    <p:extLst>
      <p:ext uri="{BB962C8B-B14F-4D97-AF65-F5344CB8AC3E}">
        <p14:creationId xmlns:p14="http://schemas.microsoft.com/office/powerpoint/2010/main" val="1041359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9638965-1BB1-490E-A87A-360E17070A51}" type="datetimeFigureOut">
              <a:rPr lang="en-US" smtClean="0"/>
              <a:t>4/17/2020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C5E74C8-5E06-48C1-B19B-BC4A65DCBCF2}" type="slidenum">
              <a:rPr lang="en-US" smtClean="0"/>
              <a:t>‹#›</a:t>
            </a:fld>
            <a:endParaRPr lang="en-US"/>
          </a:p>
        </p:txBody>
      </p:sp>
    </p:spTree>
    <p:extLst>
      <p:ext uri="{BB962C8B-B14F-4D97-AF65-F5344CB8AC3E}">
        <p14:creationId xmlns:p14="http://schemas.microsoft.com/office/powerpoint/2010/main" val="299126881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4612" y="1406561"/>
            <a:ext cx="8934324" cy="1047034"/>
          </a:xfrm>
        </p:spPr>
        <p:txBody>
          <a:bodyPr>
            <a:noAutofit/>
          </a:bodyPr>
          <a:lstStyle/>
          <a:p>
            <a:pPr algn="ctr"/>
            <a:r>
              <a:rPr lang="en-US" sz="3200" b="1" dirty="0" smtClean="0">
                <a:cs typeface="Times New Roman" panose="02020603050405020304" pitchFamily="18" charset="0"/>
              </a:rPr>
              <a:t>MAP Education Program</a:t>
            </a:r>
            <a:endParaRPr lang="en-US" sz="3200" b="1" dirty="0">
              <a:latin typeface="Times New Roman" panose="02020603050405020304" pitchFamily="18" charset="0"/>
              <a:cs typeface="Times New Roman" panose="02020603050405020304" pitchFamily="18" charset="0"/>
            </a:endParaRPr>
          </a:p>
        </p:txBody>
      </p:sp>
      <p:sp>
        <p:nvSpPr>
          <p:cNvPr id="3" name="TextBox 2"/>
          <p:cNvSpPr txBox="1"/>
          <p:nvPr/>
        </p:nvSpPr>
        <p:spPr>
          <a:xfrm>
            <a:off x="4753266" y="2453595"/>
            <a:ext cx="2651688" cy="2800767"/>
          </a:xfrm>
          <a:prstGeom prst="rect">
            <a:avLst/>
          </a:prstGeom>
          <a:noFill/>
        </p:spPr>
        <p:txBody>
          <a:bodyPr wrap="none" rtlCol="0">
            <a:spAutoFit/>
          </a:bodyPr>
          <a:lstStyle/>
          <a:p>
            <a:pPr marL="0" marR="0" lvl="0" indent="0" algn="ctr" defTabSz="914400" rtl="0" eaLnBrk="1" fontAlgn="auto" latinLnBrk="0" hangingPunct="1">
              <a:lnSpc>
                <a:spcPct val="2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Century Gothic"/>
                <a:ea typeface="+mn-ea"/>
                <a:cs typeface="+mn-cs"/>
              </a:rPr>
              <a:t>Student’s Name</a:t>
            </a:r>
          </a:p>
          <a:p>
            <a:pPr marL="0" marR="0" lvl="0" indent="0" algn="ctr" defTabSz="914400" rtl="0" eaLnBrk="1" fontAlgn="auto" latinLnBrk="0" hangingPunct="1">
              <a:lnSpc>
                <a:spcPct val="2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white"/>
                </a:solidFill>
                <a:effectLst/>
                <a:uLnTx/>
                <a:uFillTx/>
                <a:latin typeface="Century Gothic"/>
                <a:ea typeface="+mn-ea"/>
                <a:cs typeface="+mn-cs"/>
              </a:rPr>
              <a:t>Institutional </a:t>
            </a:r>
            <a:r>
              <a:rPr kumimoji="0" lang="en-US" sz="2000" b="0" i="0" u="none" strike="noStrike" kern="1200" cap="none" spc="0" normalizeH="0" baseline="0" noProof="0" dirty="0" smtClean="0">
                <a:ln>
                  <a:noFill/>
                </a:ln>
                <a:solidFill>
                  <a:prstClr val="white"/>
                </a:solidFill>
                <a:effectLst/>
                <a:uLnTx/>
                <a:uFillTx/>
                <a:latin typeface="Century Gothic"/>
                <a:ea typeface="+mn-ea"/>
                <a:cs typeface="+mn-cs"/>
              </a:rPr>
              <a:t>Affiliation</a:t>
            </a:r>
          </a:p>
          <a:p>
            <a:pPr marL="0" marR="0" lvl="0" indent="0" algn="ctr" defTabSz="914400" rtl="0" eaLnBrk="1" fontAlgn="auto" latinLnBrk="0" hangingPunct="1">
              <a:lnSpc>
                <a:spcPct val="200000"/>
              </a:lnSpc>
              <a:spcBef>
                <a:spcPts val="0"/>
              </a:spcBef>
              <a:spcAft>
                <a:spcPts val="0"/>
              </a:spcAft>
              <a:buClrTx/>
              <a:buSzTx/>
              <a:buFontTx/>
              <a:buNone/>
              <a:tabLst/>
              <a:defRPr/>
            </a:pPr>
            <a:r>
              <a:rPr lang="en-US" sz="2000" dirty="0" smtClean="0">
                <a:solidFill>
                  <a:prstClr val="white"/>
                </a:solidFill>
                <a:latin typeface="Century Gothic"/>
              </a:rPr>
              <a:t>Course</a:t>
            </a:r>
          </a:p>
          <a:p>
            <a:pPr marL="0" marR="0" lvl="0" indent="0" algn="ctr" defTabSz="914400" rtl="0" eaLnBrk="1" fontAlgn="auto" latinLnBrk="0" hangingPunct="1">
              <a:lnSpc>
                <a:spcPct val="2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Century Gothic"/>
                <a:ea typeface="+mn-ea"/>
                <a:cs typeface="+mn-cs"/>
              </a:rPr>
              <a:t>Date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smtClean="0">
              <a:ln>
                <a:noFill/>
              </a:ln>
              <a:solidFill>
                <a:prstClr val="white"/>
              </a:solidFill>
              <a:effectLst/>
              <a:uLnTx/>
              <a:uFillTx/>
              <a:latin typeface="Century Gothic"/>
              <a:ea typeface="+mn-ea"/>
              <a:cs typeface="+mn-cs"/>
            </a:endParaRPr>
          </a:p>
        </p:txBody>
      </p:sp>
    </p:spTree>
    <p:extLst>
      <p:ext uri="{BB962C8B-B14F-4D97-AF65-F5344CB8AC3E}">
        <p14:creationId xmlns:p14="http://schemas.microsoft.com/office/powerpoint/2010/main" val="5163624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t>MAP Suite Program</a:t>
            </a:r>
            <a:endParaRPr lang="en-US" sz="3200" b="1" dirty="0"/>
          </a:p>
        </p:txBody>
      </p:sp>
      <p:sp>
        <p:nvSpPr>
          <p:cNvPr id="3" name="Content Placeholder 2"/>
          <p:cNvSpPr>
            <a:spLocks noGrp="1"/>
          </p:cNvSpPr>
          <p:nvPr>
            <p:ph idx="1"/>
          </p:nvPr>
        </p:nvSpPr>
        <p:spPr>
          <a:xfrm>
            <a:off x="423746" y="2241395"/>
            <a:ext cx="11586117" cy="4360127"/>
          </a:xfrm>
        </p:spPr>
        <p:txBody>
          <a:bodyPr>
            <a:noAutofit/>
          </a:bodyPr>
          <a:lstStyle/>
          <a:p>
            <a:r>
              <a:rPr lang="en-US" sz="2400" dirty="0" smtClean="0">
                <a:latin typeface="+mj-lt"/>
                <a:cs typeface="Times New Roman" panose="02020603050405020304" pitchFamily="18" charset="0"/>
              </a:rPr>
              <a:t>Is a</a:t>
            </a:r>
            <a:r>
              <a:rPr lang="en-US" sz="2400" dirty="0" smtClean="0">
                <a:latin typeface="+mj-lt"/>
                <a:cs typeface="Times New Roman" panose="02020603050405020304" pitchFamily="18" charset="0"/>
              </a:rPr>
              <a:t> </a:t>
            </a:r>
            <a:r>
              <a:rPr lang="en-US" sz="2400" dirty="0" smtClean="0">
                <a:latin typeface="+mj-lt"/>
                <a:cs typeface="Times New Roman" panose="02020603050405020304" pitchFamily="18" charset="0"/>
              </a:rPr>
              <a:t>system of assessment that entails measuring what matters in order to support growth and mastery of skills for each student.</a:t>
            </a:r>
          </a:p>
          <a:p>
            <a:r>
              <a:rPr lang="en-US" sz="2400" dirty="0" smtClean="0">
                <a:latin typeface="+mj-lt"/>
                <a:cs typeface="Times New Roman" panose="02020603050405020304" pitchFamily="18" charset="0"/>
              </a:rPr>
              <a:t>It is divided in three categories: MAP Growth, MAP Reading Fluency and Map Skills.</a:t>
            </a:r>
          </a:p>
          <a:p>
            <a:r>
              <a:rPr lang="en-US" sz="2400" dirty="0" smtClean="0">
                <a:latin typeface="+mj-lt"/>
                <a:cs typeface="Times New Roman" panose="02020603050405020304" pitchFamily="18" charset="0"/>
              </a:rPr>
              <a:t>It is a purpose-built collection of measures from NWEA.</a:t>
            </a:r>
          </a:p>
          <a:p>
            <a:r>
              <a:rPr lang="en-US" sz="2400" dirty="0" smtClean="0">
                <a:latin typeface="+mj-lt"/>
                <a:cs typeface="Times New Roman" panose="02020603050405020304" pitchFamily="18" charset="0"/>
              </a:rPr>
              <a:t>It helps teachers in targeting instructions and unlock learning gains for each student.</a:t>
            </a:r>
          </a:p>
          <a:p>
            <a:r>
              <a:rPr lang="en-US" sz="2400" dirty="0" smtClean="0">
                <a:latin typeface="+mj-lt"/>
                <a:cs typeface="Times New Roman" panose="02020603050405020304" pitchFamily="18" charset="0"/>
              </a:rPr>
              <a:t>It helps in illuminating learning needs of every student. </a:t>
            </a:r>
          </a:p>
          <a:p>
            <a:r>
              <a:rPr lang="en-US" sz="2400" dirty="0" smtClean="0">
                <a:latin typeface="+mj-lt"/>
                <a:cs typeface="Times New Roman" panose="02020603050405020304" pitchFamily="18" charset="0"/>
              </a:rPr>
              <a:t>MAP helps administrators in making of a well-informed decisions.</a:t>
            </a:r>
          </a:p>
          <a:p>
            <a:endParaRPr lang="en-US" sz="2000" dirty="0" smtClean="0">
              <a:latin typeface="+mj-lt"/>
              <a:cs typeface="Times New Roman" panose="02020603050405020304" pitchFamily="18" charset="0"/>
            </a:endParaRPr>
          </a:p>
        </p:txBody>
      </p:sp>
    </p:spTree>
    <p:extLst>
      <p:ext uri="{BB962C8B-B14F-4D97-AF65-F5344CB8AC3E}">
        <p14:creationId xmlns:p14="http://schemas.microsoft.com/office/powerpoint/2010/main" val="3934861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t>Mission Statement</a:t>
            </a:r>
            <a:endParaRPr lang="en-US" sz="3200" b="1" dirty="0"/>
          </a:p>
        </p:txBody>
      </p:sp>
      <p:sp>
        <p:nvSpPr>
          <p:cNvPr id="3" name="Content Placeholder 2"/>
          <p:cNvSpPr>
            <a:spLocks noGrp="1"/>
          </p:cNvSpPr>
          <p:nvPr>
            <p:ph idx="1"/>
          </p:nvPr>
        </p:nvSpPr>
        <p:spPr>
          <a:xfrm>
            <a:off x="512956" y="2308303"/>
            <a:ext cx="11541511" cy="4304370"/>
          </a:xfrm>
        </p:spPr>
        <p:txBody>
          <a:bodyPr>
            <a:noAutofit/>
          </a:bodyPr>
          <a:lstStyle/>
          <a:p>
            <a:r>
              <a:rPr lang="en-US" sz="2400" dirty="0" smtClean="0">
                <a:latin typeface="+mj-lt"/>
                <a:cs typeface="Times New Roman" panose="02020603050405020304" pitchFamily="18" charset="0"/>
              </a:rPr>
              <a:t>MAP main mission is to engage in </a:t>
            </a:r>
            <a:r>
              <a:rPr lang="en-US" sz="2400" dirty="0" smtClean="0">
                <a:latin typeface="+mj-lt"/>
                <a:cs typeface="Times New Roman" panose="02020603050405020304" pitchFamily="18" charset="0"/>
              </a:rPr>
              <a:t>partnerships </a:t>
            </a:r>
            <a:r>
              <a:rPr lang="en-US" sz="2400" dirty="0" smtClean="0">
                <a:latin typeface="+mj-lt"/>
                <a:cs typeface="Times New Roman" panose="02020603050405020304" pitchFamily="18" charset="0"/>
              </a:rPr>
              <a:t>to help children to learn.</a:t>
            </a:r>
          </a:p>
          <a:p>
            <a:r>
              <a:rPr lang="en-US" sz="2400" dirty="0" smtClean="0">
                <a:latin typeface="+mj-lt"/>
                <a:cs typeface="Times New Roman" panose="02020603050405020304" pitchFamily="18" charset="0"/>
              </a:rPr>
              <a:t>The program helps all children get what they need in their study rooms, enabling them to pursue their passions, realize their potential and hence shape their futures.</a:t>
            </a:r>
          </a:p>
          <a:p>
            <a:r>
              <a:rPr lang="en-US" sz="2400" dirty="0" smtClean="0">
                <a:latin typeface="+mj-lt"/>
                <a:cs typeface="Times New Roman" panose="02020603050405020304" pitchFamily="18" charset="0"/>
              </a:rPr>
              <a:t>MAP Growth assessment is also available to visually-impaired student ins the US. </a:t>
            </a:r>
          </a:p>
          <a:p>
            <a:r>
              <a:rPr lang="en-US" sz="2400" dirty="0" smtClean="0">
                <a:latin typeface="+mj-lt"/>
                <a:cs typeface="Times New Roman" panose="02020603050405020304" pitchFamily="18" charset="0"/>
              </a:rPr>
              <a:t>Through partnership with the University of Portland, MAP have founded a research program that engages local schools.</a:t>
            </a:r>
          </a:p>
        </p:txBody>
      </p:sp>
    </p:spTree>
    <p:extLst>
      <p:ext uri="{BB962C8B-B14F-4D97-AF65-F5344CB8AC3E}">
        <p14:creationId xmlns:p14="http://schemas.microsoft.com/office/powerpoint/2010/main" val="2287008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t>How MAP Suite Works</a:t>
            </a:r>
            <a:endParaRPr lang="en-US" sz="3200" b="1" dirty="0"/>
          </a:p>
        </p:txBody>
      </p:sp>
      <p:sp>
        <p:nvSpPr>
          <p:cNvPr id="3" name="Content Placeholder 2"/>
          <p:cNvSpPr>
            <a:spLocks noGrp="1"/>
          </p:cNvSpPr>
          <p:nvPr>
            <p:ph idx="1"/>
          </p:nvPr>
        </p:nvSpPr>
        <p:spPr>
          <a:xfrm>
            <a:off x="501805" y="2241395"/>
            <a:ext cx="11229277" cy="4371278"/>
          </a:xfrm>
        </p:spPr>
        <p:txBody>
          <a:bodyPr>
            <a:noAutofit/>
          </a:bodyPr>
          <a:lstStyle/>
          <a:p>
            <a:r>
              <a:rPr lang="en-US" sz="2400" dirty="0" smtClean="0">
                <a:latin typeface="+mj-lt"/>
                <a:cs typeface="Times New Roman" panose="02020603050405020304" pitchFamily="18" charset="0"/>
              </a:rPr>
              <a:t>MAP Growth is administered as assessments to a maximum of three times in one year. This helps in getting a precise view of how each student has grown within a given time. It also helps also in knowing what students are ready to learn.</a:t>
            </a:r>
          </a:p>
          <a:p>
            <a:r>
              <a:rPr lang="en-US" sz="2400" dirty="0" smtClean="0">
                <a:latin typeface="+mj-lt"/>
                <a:cs typeface="Times New Roman" panose="02020603050405020304" pitchFamily="18" charset="0"/>
              </a:rPr>
              <a:t>MAP Reading Fluency is administered as a 20 minutes assessment which is done once. It is used to measure the oral reading fluency, reading comprehension and foundational skills. </a:t>
            </a:r>
          </a:p>
          <a:p>
            <a:r>
              <a:rPr lang="en-US" sz="2400" dirty="0" smtClean="0">
                <a:latin typeface="+mj-lt"/>
                <a:cs typeface="Times New Roman" panose="02020603050405020304" pitchFamily="18" charset="0"/>
              </a:rPr>
              <a:t>MAP Skills uses skills mastery and progress monitoring assessments more regularly whenever they are needed. It is used to show the discrete skills that struggling students are missing while showing what advanced students are ready to handle.  </a:t>
            </a:r>
          </a:p>
          <a:p>
            <a:pPr marL="0" indent="0">
              <a:buNone/>
            </a:pPr>
            <a:endParaRPr lang="en-US" sz="2000" dirty="0" smtClean="0">
              <a:latin typeface="+mj-lt"/>
              <a:cs typeface="Times New Roman" panose="02020603050405020304" pitchFamily="18" charset="0"/>
            </a:endParaRPr>
          </a:p>
        </p:txBody>
      </p:sp>
    </p:spTree>
    <p:extLst>
      <p:ext uri="{BB962C8B-B14F-4D97-AF65-F5344CB8AC3E}">
        <p14:creationId xmlns:p14="http://schemas.microsoft.com/office/powerpoint/2010/main" val="325663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t>Age Group of Students that Benefit </a:t>
            </a:r>
            <a:endParaRPr lang="en-US" sz="3200" b="1" dirty="0"/>
          </a:p>
        </p:txBody>
      </p:sp>
      <p:sp>
        <p:nvSpPr>
          <p:cNvPr id="3" name="Content Placeholder 2"/>
          <p:cNvSpPr>
            <a:spLocks noGrp="1"/>
          </p:cNvSpPr>
          <p:nvPr>
            <p:ph idx="1"/>
          </p:nvPr>
        </p:nvSpPr>
        <p:spPr>
          <a:xfrm>
            <a:off x="501806" y="2252546"/>
            <a:ext cx="11218126" cy="4315521"/>
          </a:xfrm>
        </p:spPr>
        <p:txBody>
          <a:bodyPr>
            <a:noAutofit/>
          </a:bodyPr>
          <a:lstStyle/>
          <a:p>
            <a:r>
              <a:rPr lang="en-US" sz="2400" dirty="0" smtClean="0">
                <a:latin typeface="+mj-lt"/>
                <a:cs typeface="Times New Roman" panose="02020603050405020304" pitchFamily="18" charset="0"/>
              </a:rPr>
              <a:t>MAP Suite will be suitable for grade K-3 students since good early learning is critical for great academic success in future.</a:t>
            </a:r>
          </a:p>
          <a:p>
            <a:r>
              <a:rPr lang="en-US" sz="2400" dirty="0" smtClean="0">
                <a:latin typeface="+mj-lt"/>
                <a:cs typeface="Times New Roman" panose="02020603050405020304" pitchFamily="18" charset="0"/>
              </a:rPr>
              <a:t>When teachers have deep knowledge about the progress of the students in grade K-3, they can help them to build a strong foundation for future learning.</a:t>
            </a:r>
          </a:p>
          <a:p>
            <a:r>
              <a:rPr lang="en-US" sz="2400" dirty="0" smtClean="0">
                <a:latin typeface="+mj-lt"/>
                <a:cs typeface="Times New Roman" panose="02020603050405020304" pitchFamily="18" charset="0"/>
              </a:rPr>
              <a:t>Teachers will be able to identify students at risk and give advise on where they need additional support.</a:t>
            </a:r>
          </a:p>
          <a:p>
            <a:r>
              <a:rPr lang="en-US" sz="2400" dirty="0" smtClean="0">
                <a:latin typeface="+mj-lt"/>
                <a:cs typeface="Times New Roman" panose="02020603050405020304" pitchFamily="18" charset="0"/>
              </a:rPr>
              <a:t>Students at a very early age can have a personalized learning which can help to see the achievement gaps in reading form and then try to widen.</a:t>
            </a:r>
          </a:p>
          <a:p>
            <a:endParaRPr lang="en-US" sz="2000" dirty="0" smtClean="0">
              <a:latin typeface="+mj-lt"/>
              <a:cs typeface="Times New Roman" panose="02020603050405020304" pitchFamily="18" charset="0"/>
            </a:endParaRPr>
          </a:p>
          <a:p>
            <a:endParaRPr lang="en-US" sz="2000" dirty="0" smtClean="0">
              <a:latin typeface="+mj-lt"/>
              <a:cs typeface="Times New Roman" panose="02020603050405020304" pitchFamily="18" charset="0"/>
            </a:endParaRPr>
          </a:p>
        </p:txBody>
      </p:sp>
    </p:spTree>
    <p:extLst>
      <p:ext uri="{BB962C8B-B14F-4D97-AF65-F5344CB8AC3E}">
        <p14:creationId xmlns:p14="http://schemas.microsoft.com/office/powerpoint/2010/main" val="3191599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t>MAP Partnerships</a:t>
            </a:r>
            <a:endParaRPr lang="en-US" sz="3200" b="1" dirty="0"/>
          </a:p>
        </p:txBody>
      </p:sp>
      <p:sp>
        <p:nvSpPr>
          <p:cNvPr id="3" name="Content Placeholder 2"/>
          <p:cNvSpPr>
            <a:spLocks noGrp="1"/>
          </p:cNvSpPr>
          <p:nvPr>
            <p:ph idx="1"/>
          </p:nvPr>
        </p:nvSpPr>
        <p:spPr>
          <a:xfrm>
            <a:off x="602166" y="2274850"/>
            <a:ext cx="11296185" cy="4404730"/>
          </a:xfrm>
        </p:spPr>
        <p:txBody>
          <a:bodyPr>
            <a:noAutofit/>
          </a:bodyPr>
          <a:lstStyle/>
          <a:p>
            <a:r>
              <a:rPr lang="en-US" sz="2400" dirty="0" smtClean="0">
                <a:latin typeface="+mj-lt"/>
                <a:cs typeface="Times New Roman" panose="02020603050405020304" pitchFamily="18" charset="0"/>
              </a:rPr>
              <a:t> MAP partners with NWEA and engages schools in various research projects.</a:t>
            </a:r>
          </a:p>
          <a:p>
            <a:r>
              <a:rPr lang="en-US" sz="2400" dirty="0" smtClean="0">
                <a:latin typeface="+mj-lt"/>
                <a:cs typeface="Times New Roman" panose="02020603050405020304" pitchFamily="18" charset="0"/>
              </a:rPr>
              <a:t>The partnership innovation program enables the participating students to  explore new approaches to assessment with NWEA.</a:t>
            </a:r>
          </a:p>
          <a:p>
            <a:r>
              <a:rPr lang="en-US" sz="2400" dirty="0" smtClean="0">
                <a:latin typeface="+mj-lt"/>
                <a:cs typeface="Times New Roman" panose="02020603050405020304" pitchFamily="18" charset="0"/>
              </a:rPr>
              <a:t>Partnerships benefits schools by providing an opportunity to generate money. It also offers support to the education fraternity.</a:t>
            </a:r>
          </a:p>
          <a:p>
            <a:r>
              <a:rPr lang="en-US" sz="2400" dirty="0" smtClean="0">
                <a:latin typeface="+mj-lt"/>
                <a:cs typeface="Times New Roman" panose="02020603050405020304" pitchFamily="18" charset="0"/>
              </a:rPr>
              <a:t>Through partnerships, professional learning is engaged, student participation in  assessment is also boosted. </a:t>
            </a:r>
          </a:p>
          <a:p>
            <a:r>
              <a:rPr lang="en-US" sz="2400" dirty="0" smtClean="0">
                <a:latin typeface="+mj-lt"/>
                <a:cs typeface="Times New Roman" panose="02020603050405020304" pitchFamily="18" charset="0"/>
              </a:rPr>
              <a:t>Moreover, student performance is well observed and evaluated during these activities.</a:t>
            </a:r>
            <a:endParaRPr lang="en-US" sz="2400" dirty="0">
              <a:latin typeface="+mj-lt"/>
              <a:cs typeface="Times New Roman" panose="02020603050405020304" pitchFamily="18" charset="0"/>
            </a:endParaRPr>
          </a:p>
        </p:txBody>
      </p:sp>
    </p:spTree>
    <p:extLst>
      <p:ext uri="{BB962C8B-B14F-4D97-AF65-F5344CB8AC3E}">
        <p14:creationId xmlns:p14="http://schemas.microsoft.com/office/powerpoint/2010/main" val="3472688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0654" y="2241395"/>
            <a:ext cx="11519209" cy="4471639"/>
          </a:xfrm>
        </p:spPr>
        <p:txBody>
          <a:bodyPr>
            <a:noAutofit/>
          </a:bodyPr>
          <a:lstStyle/>
          <a:p>
            <a:r>
              <a:rPr lang="en-US" sz="2400" dirty="0" smtClean="0"/>
              <a:t>Assessment by MAP Suite accurately measure the performance, growth and skills mastery of the student to help teachers in supporting learning for each student.</a:t>
            </a:r>
          </a:p>
          <a:p>
            <a:r>
              <a:rPr lang="en-US" sz="2400" dirty="0" smtClean="0"/>
              <a:t>Reports that are intuitive and understandable dashboards help in transforming raw data into insights so that it can help teachers to take actions.</a:t>
            </a:r>
          </a:p>
          <a:p>
            <a:r>
              <a:rPr lang="en-US" sz="2400" dirty="0" smtClean="0"/>
              <a:t>A number of tools integrate assessment information to instruction during classes.</a:t>
            </a:r>
          </a:p>
          <a:p>
            <a:r>
              <a:rPr lang="en-US" sz="2400" dirty="0" smtClean="0"/>
              <a:t>Powerful professional learning aids in creating durable systemic shift for many schools.</a:t>
            </a:r>
          </a:p>
          <a:p>
            <a:pPr marL="0" indent="0">
              <a:buNone/>
            </a:pPr>
            <a:endParaRPr lang="en-US" sz="2000" dirty="0"/>
          </a:p>
        </p:txBody>
      </p:sp>
      <p:sp>
        <p:nvSpPr>
          <p:cNvPr id="4" name="Title 3"/>
          <p:cNvSpPr>
            <a:spLocks noGrp="1"/>
          </p:cNvSpPr>
          <p:nvPr>
            <p:ph type="title"/>
          </p:nvPr>
        </p:nvSpPr>
        <p:spPr/>
        <p:txBody>
          <a:bodyPr/>
          <a:lstStyle/>
          <a:p>
            <a:pPr algn="ctr"/>
            <a:r>
              <a:rPr lang="en-US" sz="3200" b="1" dirty="0" smtClean="0"/>
              <a:t>Integrated Assessment </a:t>
            </a:r>
            <a:r>
              <a:rPr lang="en-US" sz="3200" b="1" dirty="0"/>
              <a:t>S</a:t>
            </a:r>
            <a:r>
              <a:rPr lang="en-US" sz="3200" b="1" dirty="0" smtClean="0"/>
              <a:t>olution</a:t>
            </a:r>
            <a:endParaRPr lang="en-US" sz="3200" b="1" dirty="0"/>
          </a:p>
        </p:txBody>
      </p:sp>
    </p:spTree>
    <p:extLst>
      <p:ext uri="{BB962C8B-B14F-4D97-AF65-F5344CB8AC3E}">
        <p14:creationId xmlns:p14="http://schemas.microsoft.com/office/powerpoint/2010/main" val="2338517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t>NWEA Research Program</a:t>
            </a:r>
            <a:r>
              <a:rPr lang="en-US" dirty="0" smtClean="0"/>
              <a:t> </a:t>
            </a:r>
            <a:endParaRPr lang="en-US" dirty="0"/>
          </a:p>
        </p:txBody>
      </p:sp>
      <p:sp>
        <p:nvSpPr>
          <p:cNvPr id="3" name="Content Placeholder 2"/>
          <p:cNvSpPr>
            <a:spLocks noGrp="1"/>
          </p:cNvSpPr>
          <p:nvPr>
            <p:ph idx="1"/>
          </p:nvPr>
        </p:nvSpPr>
        <p:spPr>
          <a:xfrm>
            <a:off x="490655" y="2274849"/>
            <a:ext cx="11240428" cy="4299372"/>
          </a:xfrm>
        </p:spPr>
        <p:txBody>
          <a:bodyPr>
            <a:noAutofit/>
          </a:bodyPr>
          <a:lstStyle/>
          <a:p>
            <a:r>
              <a:rPr lang="en-US" sz="2400" dirty="0" smtClean="0">
                <a:latin typeface="+mj-lt"/>
                <a:cs typeface="Times New Roman" panose="02020603050405020304" pitchFamily="18" charset="0"/>
              </a:rPr>
              <a:t>NWEA has pioneered educational assessment and research methodology with the aim of improving student performance for over 40 years.</a:t>
            </a:r>
          </a:p>
          <a:p>
            <a:r>
              <a:rPr lang="en-US" sz="2400" dirty="0" smtClean="0">
                <a:latin typeface="+mj-lt"/>
                <a:cs typeface="Times New Roman" panose="02020603050405020304" pitchFamily="18" charset="0"/>
              </a:rPr>
              <a:t>NWEA research centers focuses on exploring educational issues, the practical difficulties that are evidenced in today schools and the evolving technological role in  student lives.</a:t>
            </a:r>
          </a:p>
          <a:p>
            <a:r>
              <a:rPr lang="en-US" sz="2400" dirty="0" smtClean="0">
                <a:latin typeface="+mj-lt"/>
                <a:cs typeface="Times New Roman" panose="02020603050405020304" pitchFamily="18" charset="0"/>
              </a:rPr>
              <a:t>The research team comprises of people with diverse skills and from all ranges of live.</a:t>
            </a:r>
          </a:p>
          <a:p>
            <a:r>
              <a:rPr lang="en-US" sz="2400" dirty="0" smtClean="0">
                <a:latin typeface="+mj-lt"/>
                <a:cs typeface="Times New Roman" panose="02020603050405020304" pitchFamily="18" charset="0"/>
              </a:rPr>
              <a:t>NWEA has partnered with multiple universities, think tanks, foundations as well as collaborated with schools countrywide to bring about new insights and skills to the education system.</a:t>
            </a:r>
          </a:p>
          <a:p>
            <a:endParaRPr lang="en-US" sz="2000" dirty="0">
              <a:latin typeface="+mj-lt"/>
              <a:cs typeface="Times New Roman" panose="02020603050405020304" pitchFamily="18" charset="0"/>
            </a:endParaRPr>
          </a:p>
        </p:txBody>
      </p:sp>
    </p:spTree>
    <p:extLst>
      <p:ext uri="{BB962C8B-B14F-4D97-AF65-F5344CB8AC3E}">
        <p14:creationId xmlns:p14="http://schemas.microsoft.com/office/powerpoint/2010/main" val="4050738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t>Professional Learning</a:t>
            </a:r>
            <a:endParaRPr lang="en-US" sz="3200" b="1" dirty="0"/>
          </a:p>
        </p:txBody>
      </p:sp>
      <p:sp>
        <p:nvSpPr>
          <p:cNvPr id="3" name="Content Placeholder 2"/>
          <p:cNvSpPr>
            <a:spLocks noGrp="1"/>
          </p:cNvSpPr>
          <p:nvPr>
            <p:ph idx="1"/>
          </p:nvPr>
        </p:nvSpPr>
        <p:spPr>
          <a:xfrm>
            <a:off x="468351" y="2219093"/>
            <a:ext cx="11285033" cy="4360127"/>
          </a:xfrm>
        </p:spPr>
        <p:txBody>
          <a:bodyPr/>
          <a:lstStyle/>
          <a:p>
            <a:r>
              <a:rPr lang="en-US" sz="2400" dirty="0" smtClean="0"/>
              <a:t>MAP offers professionalism in the education system through transforming schools and elevating trainers.</a:t>
            </a:r>
          </a:p>
          <a:p>
            <a:r>
              <a:rPr lang="en-US" sz="2400" dirty="0" smtClean="0"/>
              <a:t>The program provides a professional learning portfolio that comes along with flexible delivery options that are created for busy living.</a:t>
            </a:r>
          </a:p>
          <a:p>
            <a:r>
              <a:rPr lang="en-US" sz="2400" dirty="0" smtClean="0"/>
              <a:t>MAP Growth, MAP Skills and MAP Reading Fluency helps the student in understanding the importance of applying different measures and how they can effectively utilize the data that they generate.</a:t>
            </a:r>
          </a:p>
          <a:p>
            <a:r>
              <a:rPr lang="en-US" sz="2400" dirty="0" smtClean="0"/>
              <a:t>Instructions are also elevated to empower the growth of the student. This is done through teaching about formative practices alongside effective strategies and tools for learning assessment.</a:t>
            </a:r>
          </a:p>
          <a:p>
            <a:endParaRPr lang="en-US" dirty="0"/>
          </a:p>
        </p:txBody>
      </p:sp>
    </p:spTree>
    <p:extLst>
      <p:ext uri="{BB962C8B-B14F-4D97-AF65-F5344CB8AC3E}">
        <p14:creationId xmlns:p14="http://schemas.microsoft.com/office/powerpoint/2010/main" val="595106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t>Reference</a:t>
            </a:r>
            <a:endParaRPr lang="en-US" sz="3200" b="1" dirty="0"/>
          </a:p>
        </p:txBody>
      </p:sp>
      <p:sp>
        <p:nvSpPr>
          <p:cNvPr id="3" name="Content Placeholder 2"/>
          <p:cNvSpPr>
            <a:spLocks noGrp="1"/>
          </p:cNvSpPr>
          <p:nvPr>
            <p:ph idx="1"/>
          </p:nvPr>
        </p:nvSpPr>
        <p:spPr>
          <a:xfrm>
            <a:off x="579863" y="2603500"/>
            <a:ext cx="11106615" cy="3416300"/>
          </a:xfrm>
        </p:spPr>
        <p:txBody>
          <a:bodyPr>
            <a:normAutofit/>
          </a:bodyPr>
          <a:lstStyle/>
          <a:p>
            <a:pPr marL="0" indent="0">
              <a:buNone/>
            </a:pPr>
            <a:endParaRPr lang="en-US" sz="2000" dirty="0" smtClean="0"/>
          </a:p>
          <a:p>
            <a:pPr marL="0" indent="0">
              <a:buNone/>
            </a:pPr>
            <a:endParaRPr lang="en-US" sz="2000" dirty="0"/>
          </a:p>
          <a:p>
            <a:pPr marL="0" indent="0">
              <a:buNone/>
            </a:pPr>
            <a:endParaRPr lang="en-GB" sz="2000" dirty="0"/>
          </a:p>
          <a:p>
            <a:pPr marL="0" indent="0">
              <a:buNone/>
            </a:pPr>
            <a:r>
              <a:rPr lang="en-GB" sz="2000" dirty="0"/>
              <a:t>MAP </a:t>
            </a:r>
            <a:r>
              <a:rPr lang="en-GB" sz="2000" dirty="0" smtClean="0"/>
              <a:t>Growth (2020). Precisely </a:t>
            </a:r>
            <a:r>
              <a:rPr lang="en-GB" sz="2000" dirty="0"/>
              <a:t>measure growth and </a:t>
            </a:r>
            <a:r>
              <a:rPr lang="en-GB" sz="2000" dirty="0" smtClean="0"/>
              <a:t>performance. </a:t>
            </a:r>
            <a:r>
              <a:rPr lang="en-US" sz="2000" smtClean="0"/>
              <a:t>Retrieved </a:t>
            </a:r>
            <a:r>
              <a:rPr lang="en-US" sz="2000" dirty="0" smtClean="0"/>
              <a:t>from</a:t>
            </a:r>
            <a:r>
              <a:rPr lang="en-US" sz="2000" smtClean="0"/>
              <a:t>: </a:t>
            </a:r>
            <a:r>
              <a:rPr lang="en-US" sz="2000" smtClean="0"/>
              <a:t>	https</a:t>
            </a:r>
            <a:r>
              <a:rPr lang="en-US" sz="2000" dirty="0"/>
              <a:t>://www.nwea.org/map-growth/</a:t>
            </a:r>
          </a:p>
        </p:txBody>
      </p:sp>
    </p:spTree>
    <p:extLst>
      <p:ext uri="{BB962C8B-B14F-4D97-AF65-F5344CB8AC3E}">
        <p14:creationId xmlns:p14="http://schemas.microsoft.com/office/powerpoint/2010/main" val="27205134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1_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668</TotalTime>
  <Words>777</Words>
  <Application>Microsoft Office PowerPoint</Application>
  <PresentationFormat>Widescreen</PresentationFormat>
  <Paragraphs>63</Paragraphs>
  <Slides>10</Slides>
  <Notes>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vt:i4>
      </vt:variant>
    </vt:vector>
  </HeadingPairs>
  <TitlesOfParts>
    <vt:vector size="17" baseType="lpstr">
      <vt:lpstr>Arial</vt:lpstr>
      <vt:lpstr>Calibri</vt:lpstr>
      <vt:lpstr>Century Gothic</vt:lpstr>
      <vt:lpstr>Times New Roman</vt:lpstr>
      <vt:lpstr>Wingdings 3</vt:lpstr>
      <vt:lpstr>Ion Boardroom</vt:lpstr>
      <vt:lpstr>1_Ion Boardroom</vt:lpstr>
      <vt:lpstr>MAP Education Program</vt:lpstr>
      <vt:lpstr>MAP Suite Program</vt:lpstr>
      <vt:lpstr>Mission Statement</vt:lpstr>
      <vt:lpstr>How MAP Suite Works</vt:lpstr>
      <vt:lpstr>Age Group of Students that Benefit </vt:lpstr>
      <vt:lpstr>MAP Partnerships</vt:lpstr>
      <vt:lpstr>Integrated Assessment Solution</vt:lpstr>
      <vt:lpstr>NWEA Research Program </vt:lpstr>
      <vt:lpstr>Professional Learning</vt:lpstr>
      <vt:lpstr>Reference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BEP</dc:title>
  <dc:creator>USER PC</dc:creator>
  <cp:lastModifiedBy>KELVIN</cp:lastModifiedBy>
  <cp:revision>52</cp:revision>
  <dcterms:created xsi:type="dcterms:W3CDTF">2019-10-12T08:03:49Z</dcterms:created>
  <dcterms:modified xsi:type="dcterms:W3CDTF">2020-04-17T20:01:29Z</dcterms:modified>
</cp:coreProperties>
</file>